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6" r:id="rId3"/>
  </p:sldIdLst>
  <p:sldSz cx="7772400" cy="1005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173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87" d="100"/>
          <a:sy n="87" d="100"/>
        </p:scale>
        <p:origin x="257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0" y="1646133"/>
            <a:ext cx="6606540" cy="3501813"/>
          </a:xfrm>
        </p:spPr>
        <p:txBody>
          <a:bodyPr anchor="b"/>
          <a:lstStyle>
            <a:lvl1pPr algn="ctr">
              <a:defRPr sz="5100"/>
            </a:lvl1pPr>
          </a:lstStyle>
          <a:p>
            <a:r>
              <a:rPr lang="en-US"/>
              <a:t>Click to edit Master title style</a:t>
            </a:r>
            <a:endParaRPr lang="en-US" dirty="0"/>
          </a:p>
        </p:txBody>
      </p:sp>
      <p:sp>
        <p:nvSpPr>
          <p:cNvPr id="3" name="Subtitle 2"/>
          <p:cNvSpPr>
            <a:spLocks noGrp="1"/>
          </p:cNvSpPr>
          <p:nvPr>
            <p:ph type="subTitle" idx="1"/>
          </p:nvPr>
        </p:nvSpPr>
        <p:spPr>
          <a:xfrm>
            <a:off x="971550" y="5282989"/>
            <a:ext cx="5829300" cy="2428451"/>
          </a:xfrm>
        </p:spPr>
        <p:txBody>
          <a:bodyPr/>
          <a:lstStyle>
            <a:lvl1pPr marL="0" indent="0" algn="ctr">
              <a:buNone/>
              <a:defRPr sz="2040"/>
            </a:lvl1pPr>
            <a:lvl2pPr marL="388620" indent="0" algn="ctr">
              <a:buNone/>
              <a:defRPr sz="1700"/>
            </a:lvl2pPr>
            <a:lvl3pPr marL="777240" indent="0" algn="ctr">
              <a:buNone/>
              <a:defRPr sz="1530"/>
            </a:lvl3pPr>
            <a:lvl4pPr marL="1165860" indent="0" algn="ctr">
              <a:buNone/>
              <a:defRPr sz="1360"/>
            </a:lvl4pPr>
            <a:lvl5pPr marL="1554480" indent="0" algn="ctr">
              <a:buNone/>
              <a:defRPr sz="1360"/>
            </a:lvl5pPr>
            <a:lvl6pPr marL="1943100" indent="0" algn="ctr">
              <a:buNone/>
              <a:defRPr sz="1360"/>
            </a:lvl6pPr>
            <a:lvl7pPr marL="2331720" indent="0" algn="ctr">
              <a:buNone/>
              <a:defRPr sz="1360"/>
            </a:lvl7pPr>
            <a:lvl8pPr marL="2720340" indent="0" algn="ctr">
              <a:buNone/>
              <a:defRPr sz="1360"/>
            </a:lvl8pPr>
            <a:lvl9pPr marL="3108960" indent="0" algn="ctr">
              <a:buNone/>
              <a:defRPr sz="13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1004FB0-ED9A-4539-A170-8B5DA22D2907}" type="datetimeFigureOut">
              <a:rPr lang="en-US" smtClean="0"/>
              <a:t>3/31/2020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3F8BF9-ABAB-40A2-BD31-E633B19831AE}" type="slidenum">
              <a:rPr lang="en-US" smtClean="0"/>
              <a:t>‹#›</a:t>
            </a:fld>
            <a:endParaRPr lang="en-US"/>
          </a:p>
        </p:txBody>
      </p:sp>
    </p:spTree>
    <p:extLst>
      <p:ext uri="{BB962C8B-B14F-4D97-AF65-F5344CB8AC3E}">
        <p14:creationId xmlns:p14="http://schemas.microsoft.com/office/powerpoint/2010/main" val="16097335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1004FB0-ED9A-4539-A170-8B5DA22D2907}" type="datetimeFigureOut">
              <a:rPr lang="en-US" smtClean="0"/>
              <a:t>3/31/2020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3F8BF9-ABAB-40A2-BD31-E633B19831AE}" type="slidenum">
              <a:rPr lang="en-US" smtClean="0"/>
              <a:t>‹#›</a:t>
            </a:fld>
            <a:endParaRPr lang="en-US"/>
          </a:p>
        </p:txBody>
      </p:sp>
    </p:spTree>
    <p:extLst>
      <p:ext uri="{BB962C8B-B14F-4D97-AF65-F5344CB8AC3E}">
        <p14:creationId xmlns:p14="http://schemas.microsoft.com/office/powerpoint/2010/main" val="21917267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05" y="2507618"/>
            <a:ext cx="6703695" cy="4184014"/>
          </a:xfrm>
        </p:spPr>
        <p:txBody>
          <a:bodyPr anchor="b"/>
          <a:lstStyle>
            <a:lvl1pPr>
              <a:defRPr sz="5100"/>
            </a:lvl1pPr>
          </a:lstStyle>
          <a:p>
            <a:r>
              <a:rPr lang="en-US"/>
              <a:t>Click to edit Master title style</a:t>
            </a:r>
            <a:endParaRPr lang="en-US" dirty="0"/>
          </a:p>
        </p:txBody>
      </p:sp>
      <p:sp>
        <p:nvSpPr>
          <p:cNvPr id="3" name="Text Placeholder 2"/>
          <p:cNvSpPr>
            <a:spLocks noGrp="1"/>
          </p:cNvSpPr>
          <p:nvPr>
            <p:ph type="body" idx="1"/>
          </p:nvPr>
        </p:nvSpPr>
        <p:spPr>
          <a:xfrm>
            <a:off x="530305" y="6731215"/>
            <a:ext cx="6703695" cy="2200274"/>
          </a:xfrm>
        </p:spPr>
        <p:txBody>
          <a:bodyPr/>
          <a:lstStyle>
            <a:lvl1pPr marL="0" indent="0">
              <a:buNone/>
              <a:defRPr sz="2040">
                <a:solidFill>
                  <a:schemeClr val="tx1"/>
                </a:solidFill>
              </a:defRPr>
            </a:lvl1pPr>
            <a:lvl2pPr marL="388620" indent="0">
              <a:buNone/>
              <a:defRPr sz="1700">
                <a:solidFill>
                  <a:schemeClr val="tx1">
                    <a:tint val="75000"/>
                  </a:schemeClr>
                </a:solidFill>
              </a:defRPr>
            </a:lvl2pPr>
            <a:lvl3pPr marL="777240" indent="0">
              <a:buNone/>
              <a:defRPr sz="1530">
                <a:solidFill>
                  <a:schemeClr val="tx1">
                    <a:tint val="75000"/>
                  </a:schemeClr>
                </a:solidFill>
              </a:defRPr>
            </a:lvl3pPr>
            <a:lvl4pPr marL="1165860" indent="0">
              <a:buNone/>
              <a:defRPr sz="1360">
                <a:solidFill>
                  <a:schemeClr val="tx1">
                    <a:tint val="75000"/>
                  </a:schemeClr>
                </a:solidFill>
              </a:defRPr>
            </a:lvl4pPr>
            <a:lvl5pPr marL="1554480" indent="0">
              <a:buNone/>
              <a:defRPr sz="1360">
                <a:solidFill>
                  <a:schemeClr val="tx1">
                    <a:tint val="75000"/>
                  </a:schemeClr>
                </a:solidFill>
              </a:defRPr>
            </a:lvl5pPr>
            <a:lvl6pPr marL="1943100" indent="0">
              <a:buNone/>
              <a:defRPr sz="1360">
                <a:solidFill>
                  <a:schemeClr val="tx1">
                    <a:tint val="75000"/>
                  </a:schemeClr>
                </a:solidFill>
              </a:defRPr>
            </a:lvl6pPr>
            <a:lvl7pPr marL="2331720" indent="0">
              <a:buNone/>
              <a:defRPr sz="1360">
                <a:solidFill>
                  <a:schemeClr val="tx1">
                    <a:tint val="75000"/>
                  </a:schemeClr>
                </a:solidFill>
              </a:defRPr>
            </a:lvl7pPr>
            <a:lvl8pPr marL="2720340" indent="0">
              <a:buNone/>
              <a:defRPr sz="1360">
                <a:solidFill>
                  <a:schemeClr val="tx1">
                    <a:tint val="75000"/>
                  </a:schemeClr>
                </a:solidFill>
              </a:defRPr>
            </a:lvl8pPr>
            <a:lvl9pPr marL="3108960" indent="0">
              <a:buNone/>
              <a:defRPr sz="13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1004FB0-ED9A-4539-A170-8B5DA22D2907}" type="datetimeFigureOut">
              <a:rPr lang="en-US" smtClean="0"/>
              <a:t>3/31/2020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3F8BF9-ABAB-40A2-BD31-E633B19831AE}" type="slidenum">
              <a:rPr lang="en-US" smtClean="0"/>
              <a:t>‹#›</a:t>
            </a:fld>
            <a:endParaRPr lang="en-US"/>
          </a:p>
        </p:txBody>
      </p:sp>
    </p:spTree>
    <p:extLst>
      <p:ext uri="{BB962C8B-B14F-4D97-AF65-F5344CB8AC3E}">
        <p14:creationId xmlns:p14="http://schemas.microsoft.com/office/powerpoint/2010/main" val="3301953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34353" y="2677584"/>
            <a:ext cx="3303270" cy="6381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934778" y="2677584"/>
            <a:ext cx="3303270" cy="6381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1004FB0-ED9A-4539-A170-8B5DA22D2907}" type="datetimeFigureOut">
              <a:rPr lang="en-US" smtClean="0"/>
              <a:t>3/31/2020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3F8BF9-ABAB-40A2-BD31-E633B19831AE}" type="slidenum">
              <a:rPr lang="en-US" smtClean="0"/>
              <a:t>‹#›</a:t>
            </a:fld>
            <a:endParaRPr lang="en-US"/>
          </a:p>
        </p:txBody>
      </p:sp>
    </p:spTree>
    <p:extLst>
      <p:ext uri="{BB962C8B-B14F-4D97-AF65-F5344CB8AC3E}">
        <p14:creationId xmlns:p14="http://schemas.microsoft.com/office/powerpoint/2010/main" val="26954105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5365" y="535519"/>
            <a:ext cx="6703695" cy="1944159"/>
          </a:xfrm>
        </p:spPr>
        <p:txBody>
          <a:bodyPr/>
          <a:lstStyle/>
          <a:p>
            <a:r>
              <a:rPr lang="en-US"/>
              <a:t>Click to edit Master title style</a:t>
            </a:r>
            <a:endParaRPr lang="en-US" dirty="0"/>
          </a:p>
        </p:txBody>
      </p:sp>
      <p:sp>
        <p:nvSpPr>
          <p:cNvPr id="3" name="Text Placeholder 2"/>
          <p:cNvSpPr>
            <a:spLocks noGrp="1"/>
          </p:cNvSpPr>
          <p:nvPr>
            <p:ph type="body" idx="1"/>
          </p:nvPr>
        </p:nvSpPr>
        <p:spPr>
          <a:xfrm>
            <a:off x="535366" y="2465706"/>
            <a:ext cx="3288089" cy="1208404"/>
          </a:xfr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a:t>Click to edit Master text styles</a:t>
            </a:r>
          </a:p>
        </p:txBody>
      </p:sp>
      <p:sp>
        <p:nvSpPr>
          <p:cNvPr id="4" name="Content Placeholder 3"/>
          <p:cNvSpPr>
            <a:spLocks noGrp="1"/>
          </p:cNvSpPr>
          <p:nvPr>
            <p:ph sz="half" idx="2"/>
          </p:nvPr>
        </p:nvSpPr>
        <p:spPr>
          <a:xfrm>
            <a:off x="535366" y="3674110"/>
            <a:ext cx="3288089" cy="5404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934778" y="2465706"/>
            <a:ext cx="3304282" cy="1208404"/>
          </a:xfr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a:t>Click to edit Master text styles</a:t>
            </a:r>
          </a:p>
        </p:txBody>
      </p:sp>
      <p:sp>
        <p:nvSpPr>
          <p:cNvPr id="6" name="Content Placeholder 5"/>
          <p:cNvSpPr>
            <a:spLocks noGrp="1"/>
          </p:cNvSpPr>
          <p:nvPr>
            <p:ph sz="quarter" idx="4"/>
          </p:nvPr>
        </p:nvSpPr>
        <p:spPr>
          <a:xfrm>
            <a:off x="3934778" y="3674110"/>
            <a:ext cx="3304282" cy="5404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1004FB0-ED9A-4539-A170-8B5DA22D2907}" type="datetimeFigureOut">
              <a:rPr lang="en-US" smtClean="0"/>
              <a:t>3/31/2020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3F8BF9-ABAB-40A2-BD31-E633B19831AE}" type="slidenum">
              <a:rPr lang="en-US" smtClean="0"/>
              <a:t>‹#›</a:t>
            </a:fld>
            <a:endParaRPr lang="en-US"/>
          </a:p>
        </p:txBody>
      </p:sp>
    </p:spTree>
    <p:extLst>
      <p:ext uri="{BB962C8B-B14F-4D97-AF65-F5344CB8AC3E}">
        <p14:creationId xmlns:p14="http://schemas.microsoft.com/office/powerpoint/2010/main" val="158684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1004FB0-ED9A-4539-A170-8B5DA22D2907}" type="datetimeFigureOut">
              <a:rPr lang="en-US" smtClean="0"/>
              <a:t>3/31/2020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3F8BF9-ABAB-40A2-BD31-E633B19831AE}" type="slidenum">
              <a:rPr lang="en-US" smtClean="0"/>
              <a:t>‹#›</a:t>
            </a:fld>
            <a:endParaRPr lang="en-US"/>
          </a:p>
        </p:txBody>
      </p:sp>
    </p:spTree>
    <p:extLst>
      <p:ext uri="{BB962C8B-B14F-4D97-AF65-F5344CB8AC3E}">
        <p14:creationId xmlns:p14="http://schemas.microsoft.com/office/powerpoint/2010/main" val="36415264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1004FB0-ED9A-4539-A170-8B5DA22D2907}" type="datetimeFigureOut">
              <a:rPr lang="en-US" smtClean="0"/>
              <a:t>3/31/2020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3F8BF9-ABAB-40A2-BD31-E633B19831AE}" type="slidenum">
              <a:rPr lang="en-US" smtClean="0"/>
              <a:t>‹#›</a:t>
            </a:fld>
            <a:endParaRPr lang="en-US"/>
          </a:p>
        </p:txBody>
      </p:sp>
    </p:spTree>
    <p:extLst>
      <p:ext uri="{BB962C8B-B14F-4D97-AF65-F5344CB8AC3E}">
        <p14:creationId xmlns:p14="http://schemas.microsoft.com/office/powerpoint/2010/main" val="42479462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p:spPr>
        <p:txBody>
          <a:bodyPr anchor="b"/>
          <a:lstStyle>
            <a:lvl1pPr>
              <a:defRPr sz="2720"/>
            </a:lvl1pPr>
          </a:lstStyle>
          <a:p>
            <a:r>
              <a:rPr lang="en-US"/>
              <a:t>Click to edit Master title style</a:t>
            </a:r>
            <a:endParaRPr lang="en-US" dirty="0"/>
          </a:p>
        </p:txBody>
      </p:sp>
      <p:sp>
        <p:nvSpPr>
          <p:cNvPr id="3" name="Content Placeholder 2"/>
          <p:cNvSpPr>
            <a:spLocks noGrp="1"/>
          </p:cNvSpPr>
          <p:nvPr>
            <p:ph idx="1"/>
          </p:nvPr>
        </p:nvSpPr>
        <p:spPr>
          <a:xfrm>
            <a:off x="3304282" y="1448226"/>
            <a:ext cx="3934778" cy="7147983"/>
          </a:xfrm>
        </p:spPr>
        <p:txBody>
          <a:bodyPr/>
          <a:lstStyle>
            <a:lvl1pPr>
              <a:defRPr sz="2720"/>
            </a:lvl1pPr>
            <a:lvl2pPr>
              <a:defRPr sz="2380"/>
            </a:lvl2pPr>
            <a:lvl3pPr>
              <a:defRPr sz="204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35365" y="3017520"/>
            <a:ext cx="2506801" cy="5590329"/>
          </a:xfr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a:t>Click to edit Master text styles</a:t>
            </a:r>
          </a:p>
        </p:txBody>
      </p:sp>
      <p:sp>
        <p:nvSpPr>
          <p:cNvPr id="5" name="Date Placeholder 4"/>
          <p:cNvSpPr>
            <a:spLocks noGrp="1"/>
          </p:cNvSpPr>
          <p:nvPr>
            <p:ph type="dt" sz="half" idx="10"/>
          </p:nvPr>
        </p:nvSpPr>
        <p:spPr/>
        <p:txBody>
          <a:bodyPr/>
          <a:lstStyle/>
          <a:p>
            <a:fld id="{D1004FB0-ED9A-4539-A170-8B5DA22D2907}" type="datetimeFigureOut">
              <a:rPr lang="en-US" smtClean="0"/>
              <a:t>3/31/2020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3F8BF9-ABAB-40A2-BD31-E633B19831AE}" type="slidenum">
              <a:rPr lang="en-US" smtClean="0"/>
              <a:t>‹#›</a:t>
            </a:fld>
            <a:endParaRPr lang="en-US"/>
          </a:p>
        </p:txBody>
      </p:sp>
    </p:spTree>
    <p:extLst>
      <p:ext uri="{BB962C8B-B14F-4D97-AF65-F5344CB8AC3E}">
        <p14:creationId xmlns:p14="http://schemas.microsoft.com/office/powerpoint/2010/main" val="4863767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p:spPr>
        <p:txBody>
          <a:bodyPr anchor="b"/>
          <a:lstStyle>
            <a:lvl1pPr>
              <a:defRPr sz="2720"/>
            </a:lvl1pPr>
          </a:lstStyle>
          <a:p>
            <a:r>
              <a:rPr lang="en-US"/>
              <a:t>Click to edit Master title style</a:t>
            </a:r>
            <a:endParaRPr lang="en-US" dirty="0"/>
          </a:p>
        </p:txBody>
      </p:sp>
      <p:sp>
        <p:nvSpPr>
          <p:cNvPr id="3" name="Picture Placeholder 2"/>
          <p:cNvSpPr>
            <a:spLocks noGrp="1" noChangeAspect="1"/>
          </p:cNvSpPr>
          <p:nvPr>
            <p:ph type="pic" idx="1"/>
          </p:nvPr>
        </p:nvSpPr>
        <p:spPr>
          <a:xfrm>
            <a:off x="3304282" y="1448226"/>
            <a:ext cx="3934778" cy="7147983"/>
          </a:xfrm>
        </p:spPr>
        <p:txBody>
          <a:bodyPr anchor="t"/>
          <a:lstStyle>
            <a:lvl1pPr marL="0" indent="0">
              <a:buNone/>
              <a:defRPr sz="2720"/>
            </a:lvl1pPr>
            <a:lvl2pPr marL="388620" indent="0">
              <a:buNone/>
              <a:defRPr sz="2380"/>
            </a:lvl2pPr>
            <a:lvl3pPr marL="777240" indent="0">
              <a:buNone/>
              <a:defRPr sz="2040"/>
            </a:lvl3pPr>
            <a:lvl4pPr marL="1165860" indent="0">
              <a:buNone/>
              <a:defRPr sz="1700"/>
            </a:lvl4pPr>
            <a:lvl5pPr marL="1554480" indent="0">
              <a:buNone/>
              <a:defRPr sz="1700"/>
            </a:lvl5pPr>
            <a:lvl6pPr marL="1943100" indent="0">
              <a:buNone/>
              <a:defRPr sz="1700"/>
            </a:lvl6pPr>
            <a:lvl7pPr marL="2331720" indent="0">
              <a:buNone/>
              <a:defRPr sz="1700"/>
            </a:lvl7pPr>
            <a:lvl8pPr marL="2720340" indent="0">
              <a:buNone/>
              <a:defRPr sz="1700"/>
            </a:lvl8pPr>
            <a:lvl9pPr marL="3108960" indent="0">
              <a:buNone/>
              <a:defRPr sz="1700"/>
            </a:lvl9pPr>
          </a:lstStyle>
          <a:p>
            <a:r>
              <a:rPr lang="en-US"/>
              <a:t>Click icon to add picture</a:t>
            </a:r>
            <a:endParaRPr lang="en-US" dirty="0"/>
          </a:p>
        </p:txBody>
      </p:sp>
      <p:sp>
        <p:nvSpPr>
          <p:cNvPr id="4" name="Text Placeholder 3"/>
          <p:cNvSpPr>
            <a:spLocks noGrp="1"/>
          </p:cNvSpPr>
          <p:nvPr>
            <p:ph type="body" sz="half" idx="2"/>
          </p:nvPr>
        </p:nvSpPr>
        <p:spPr>
          <a:xfrm>
            <a:off x="535365" y="3017520"/>
            <a:ext cx="2506801" cy="5590329"/>
          </a:xfr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a:t>Click to edit Master text styles</a:t>
            </a:r>
          </a:p>
        </p:txBody>
      </p:sp>
      <p:sp>
        <p:nvSpPr>
          <p:cNvPr id="5" name="Date Placeholder 4"/>
          <p:cNvSpPr>
            <a:spLocks noGrp="1"/>
          </p:cNvSpPr>
          <p:nvPr>
            <p:ph type="dt" sz="half" idx="10"/>
          </p:nvPr>
        </p:nvSpPr>
        <p:spPr/>
        <p:txBody>
          <a:bodyPr/>
          <a:lstStyle/>
          <a:p>
            <a:fld id="{D1004FB0-ED9A-4539-A170-8B5DA22D2907}" type="datetimeFigureOut">
              <a:rPr lang="en-US" smtClean="0"/>
              <a:t>3/31/2020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3F8BF9-ABAB-40A2-BD31-E633B19831AE}" type="slidenum">
              <a:rPr lang="en-US" smtClean="0"/>
              <a:t>‹#›</a:t>
            </a:fld>
            <a:endParaRPr lang="en-US"/>
          </a:p>
        </p:txBody>
      </p:sp>
    </p:spTree>
    <p:extLst>
      <p:ext uri="{BB962C8B-B14F-4D97-AF65-F5344CB8AC3E}">
        <p14:creationId xmlns:p14="http://schemas.microsoft.com/office/powerpoint/2010/main" val="17009104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1004FB0-ED9A-4539-A170-8B5DA22D2907}" type="datetimeFigureOut">
              <a:rPr lang="en-US" smtClean="0"/>
              <a:t>3/31/2020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3F8BF9-ABAB-40A2-BD31-E633B19831AE}" type="slidenum">
              <a:rPr lang="en-US" smtClean="0"/>
              <a:t>‹#›</a:t>
            </a:fld>
            <a:endParaRPr lang="en-US"/>
          </a:p>
        </p:txBody>
      </p:sp>
    </p:spTree>
    <p:extLst>
      <p:ext uri="{BB962C8B-B14F-4D97-AF65-F5344CB8AC3E}">
        <p14:creationId xmlns:p14="http://schemas.microsoft.com/office/powerpoint/2010/main" val="34205134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62124" y="535517"/>
            <a:ext cx="1675924" cy="852402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34353" y="535517"/>
            <a:ext cx="4930616" cy="852402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1004FB0-ED9A-4539-A170-8B5DA22D2907}" type="datetimeFigureOut">
              <a:rPr lang="en-US" smtClean="0"/>
              <a:t>3/31/2020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3F8BF9-ABAB-40A2-BD31-E633B19831AE}" type="slidenum">
              <a:rPr lang="en-US" smtClean="0"/>
              <a:t>‹#›</a:t>
            </a:fld>
            <a:endParaRPr lang="en-US"/>
          </a:p>
        </p:txBody>
      </p:sp>
    </p:spTree>
    <p:extLst>
      <p:ext uri="{BB962C8B-B14F-4D97-AF65-F5344CB8AC3E}">
        <p14:creationId xmlns:p14="http://schemas.microsoft.com/office/powerpoint/2010/main" val="8550615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353" y="535519"/>
            <a:ext cx="6703695" cy="194415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4353" y="2677584"/>
            <a:ext cx="6703695" cy="63819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4353" y="9322649"/>
            <a:ext cx="1748790" cy="535517"/>
          </a:xfrm>
          <a:prstGeom prst="rect">
            <a:avLst/>
          </a:prstGeom>
        </p:spPr>
        <p:txBody>
          <a:bodyPr vert="horz" lIns="91440" tIns="45720" rIns="91440" bIns="45720" rtlCol="0" anchor="ctr"/>
          <a:lstStyle>
            <a:lvl1pPr algn="l">
              <a:defRPr sz="1020">
                <a:solidFill>
                  <a:schemeClr val="tx1">
                    <a:tint val="75000"/>
                  </a:schemeClr>
                </a:solidFill>
              </a:defRPr>
            </a:lvl1pPr>
          </a:lstStyle>
          <a:p>
            <a:fld id="{D1004FB0-ED9A-4539-A170-8B5DA22D2907}" type="datetimeFigureOut">
              <a:rPr lang="en-US" smtClean="0"/>
              <a:t>3/31/2020</a:t>
            </a:fld>
            <a:endParaRPr lang="en-US"/>
          </a:p>
        </p:txBody>
      </p:sp>
      <p:sp>
        <p:nvSpPr>
          <p:cNvPr id="5" name="Footer Placeholder 4"/>
          <p:cNvSpPr>
            <a:spLocks noGrp="1"/>
          </p:cNvSpPr>
          <p:nvPr>
            <p:ph type="ftr" sz="quarter" idx="3"/>
          </p:nvPr>
        </p:nvSpPr>
        <p:spPr>
          <a:xfrm>
            <a:off x="2574608" y="9322649"/>
            <a:ext cx="2623185" cy="535517"/>
          </a:xfrm>
          <a:prstGeom prst="rect">
            <a:avLst/>
          </a:prstGeom>
        </p:spPr>
        <p:txBody>
          <a:bodyPr vert="horz" lIns="91440" tIns="45720" rIns="91440" bIns="45720" rtlCol="0" anchor="ctr"/>
          <a:lstStyle>
            <a:lvl1pPr algn="ctr">
              <a:defRPr sz="10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489258" y="9322649"/>
            <a:ext cx="1748790" cy="535517"/>
          </a:xfrm>
          <a:prstGeom prst="rect">
            <a:avLst/>
          </a:prstGeom>
        </p:spPr>
        <p:txBody>
          <a:bodyPr vert="horz" lIns="91440" tIns="45720" rIns="91440" bIns="45720" rtlCol="0" anchor="ctr"/>
          <a:lstStyle>
            <a:lvl1pPr algn="r">
              <a:defRPr sz="1020">
                <a:solidFill>
                  <a:schemeClr val="tx1">
                    <a:tint val="75000"/>
                  </a:schemeClr>
                </a:solidFill>
              </a:defRPr>
            </a:lvl1pPr>
          </a:lstStyle>
          <a:p>
            <a:fld id="{9B3F8BF9-ABAB-40A2-BD31-E633B19831AE}" type="slidenum">
              <a:rPr lang="en-US" smtClean="0"/>
              <a:t>‹#›</a:t>
            </a:fld>
            <a:endParaRPr lang="en-US"/>
          </a:p>
        </p:txBody>
      </p:sp>
    </p:spTree>
    <p:extLst>
      <p:ext uri="{BB962C8B-B14F-4D97-AF65-F5344CB8AC3E}">
        <p14:creationId xmlns:p14="http://schemas.microsoft.com/office/powerpoint/2010/main" val="118706004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77240" rtl="0" eaLnBrk="1" latinLnBrk="0" hangingPunct="1">
        <a:lnSpc>
          <a:spcPct val="90000"/>
        </a:lnSpc>
        <a:spcBef>
          <a:spcPct val="0"/>
        </a:spcBef>
        <a:buNone/>
        <a:defRPr sz="3740" kern="1200">
          <a:solidFill>
            <a:schemeClr val="tx1"/>
          </a:solidFill>
          <a:latin typeface="+mj-lt"/>
          <a:ea typeface="+mj-ea"/>
          <a:cs typeface="+mj-cs"/>
        </a:defRPr>
      </a:lvl1pPr>
    </p:titleStyle>
    <p:bodyStyle>
      <a:lvl1pPr marL="194310" indent="-194310" algn="l" defTabSz="777240" rtl="0" eaLnBrk="1" latinLnBrk="0" hangingPunct="1">
        <a:lnSpc>
          <a:spcPct val="90000"/>
        </a:lnSpc>
        <a:spcBef>
          <a:spcPts val="850"/>
        </a:spcBef>
        <a:buFont typeface="Arial" panose="020B0604020202020204" pitchFamily="34" charset="0"/>
        <a:buChar char="•"/>
        <a:defRPr sz="2380" kern="1200">
          <a:solidFill>
            <a:schemeClr val="tx1"/>
          </a:solidFill>
          <a:latin typeface="+mn-lt"/>
          <a:ea typeface="+mn-ea"/>
          <a:cs typeface="+mn-cs"/>
        </a:defRPr>
      </a:lvl1pPr>
      <a:lvl2pPr marL="582930" indent="-194310" algn="l" defTabSz="777240" rtl="0" eaLnBrk="1" latinLnBrk="0" hangingPunct="1">
        <a:lnSpc>
          <a:spcPct val="90000"/>
        </a:lnSpc>
        <a:spcBef>
          <a:spcPts val="425"/>
        </a:spcBef>
        <a:buFont typeface="Arial" panose="020B0604020202020204" pitchFamily="34" charset="0"/>
        <a:buChar char="•"/>
        <a:defRPr sz="2040" kern="1200">
          <a:solidFill>
            <a:schemeClr val="tx1"/>
          </a:solidFill>
          <a:latin typeface="+mn-lt"/>
          <a:ea typeface="+mn-ea"/>
          <a:cs typeface="+mn-cs"/>
        </a:defRPr>
      </a:lvl2pPr>
      <a:lvl3pPr marL="971550" indent="-194310" algn="l" defTabSz="777240" rtl="0" eaLnBrk="1" latinLnBrk="0" hangingPunct="1">
        <a:lnSpc>
          <a:spcPct val="90000"/>
        </a:lnSpc>
        <a:spcBef>
          <a:spcPts val="425"/>
        </a:spcBef>
        <a:buFont typeface="Arial" panose="020B0604020202020204" pitchFamily="34" charset="0"/>
        <a:buChar char="•"/>
        <a:defRPr sz="1700" kern="1200">
          <a:solidFill>
            <a:schemeClr val="tx1"/>
          </a:solidFill>
          <a:latin typeface="+mn-lt"/>
          <a:ea typeface="+mn-ea"/>
          <a:cs typeface="+mn-cs"/>
        </a:defRPr>
      </a:lvl3pPr>
      <a:lvl4pPr marL="13601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4pPr>
      <a:lvl5pPr marL="174879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p:bodyStyle>
    <p:otherStyle>
      <a:defPPr>
        <a:defRPr lang="en-US"/>
      </a:defPPr>
      <a:lvl1pPr marL="0" algn="l" defTabSz="777240" rtl="0" eaLnBrk="1" latinLnBrk="0" hangingPunct="1">
        <a:defRPr sz="1530" kern="1200">
          <a:solidFill>
            <a:schemeClr val="tx1"/>
          </a:solidFill>
          <a:latin typeface="+mn-lt"/>
          <a:ea typeface="+mn-ea"/>
          <a:cs typeface="+mn-cs"/>
        </a:defRPr>
      </a:lvl1pPr>
      <a:lvl2pPr marL="388620" algn="l" defTabSz="777240" rtl="0" eaLnBrk="1" latinLnBrk="0" hangingPunct="1">
        <a:defRPr sz="1530" kern="1200">
          <a:solidFill>
            <a:schemeClr val="tx1"/>
          </a:solidFill>
          <a:latin typeface="+mn-lt"/>
          <a:ea typeface="+mn-ea"/>
          <a:cs typeface="+mn-cs"/>
        </a:defRPr>
      </a:lvl2pPr>
      <a:lvl3pPr marL="777240" algn="l" defTabSz="777240" rtl="0" eaLnBrk="1" latinLnBrk="0" hangingPunct="1">
        <a:defRPr sz="1530" kern="1200">
          <a:solidFill>
            <a:schemeClr val="tx1"/>
          </a:solidFill>
          <a:latin typeface="+mn-lt"/>
          <a:ea typeface="+mn-ea"/>
          <a:cs typeface="+mn-cs"/>
        </a:defRPr>
      </a:lvl3pPr>
      <a:lvl4pPr marL="1165860" algn="l" defTabSz="777240" rtl="0" eaLnBrk="1" latinLnBrk="0" hangingPunct="1">
        <a:defRPr sz="1530" kern="1200">
          <a:solidFill>
            <a:schemeClr val="tx1"/>
          </a:solidFill>
          <a:latin typeface="+mn-lt"/>
          <a:ea typeface="+mn-ea"/>
          <a:cs typeface="+mn-cs"/>
        </a:defRPr>
      </a:lvl4pPr>
      <a:lvl5pPr marL="1554480" algn="l" defTabSz="777240" rtl="0" eaLnBrk="1" latinLnBrk="0" hangingPunct="1">
        <a:defRPr sz="1530" kern="1200">
          <a:solidFill>
            <a:schemeClr val="tx1"/>
          </a:solidFill>
          <a:latin typeface="+mn-lt"/>
          <a:ea typeface="+mn-ea"/>
          <a:cs typeface="+mn-cs"/>
        </a:defRPr>
      </a:lvl5pPr>
      <a:lvl6pPr marL="1943100" algn="l" defTabSz="777240" rtl="0" eaLnBrk="1" latinLnBrk="0" hangingPunct="1">
        <a:defRPr sz="1530" kern="1200">
          <a:solidFill>
            <a:schemeClr val="tx1"/>
          </a:solidFill>
          <a:latin typeface="+mn-lt"/>
          <a:ea typeface="+mn-ea"/>
          <a:cs typeface="+mn-cs"/>
        </a:defRPr>
      </a:lvl6pPr>
      <a:lvl7pPr marL="2331720" algn="l" defTabSz="777240" rtl="0" eaLnBrk="1" latinLnBrk="0" hangingPunct="1">
        <a:defRPr sz="1530" kern="1200">
          <a:solidFill>
            <a:schemeClr val="tx1"/>
          </a:solidFill>
          <a:latin typeface="+mn-lt"/>
          <a:ea typeface="+mn-ea"/>
          <a:cs typeface="+mn-cs"/>
        </a:defRPr>
      </a:lvl7pPr>
      <a:lvl8pPr marL="2720340" algn="l" defTabSz="777240" rtl="0" eaLnBrk="1" latinLnBrk="0" hangingPunct="1">
        <a:defRPr sz="1530" kern="1200">
          <a:solidFill>
            <a:schemeClr val="tx1"/>
          </a:solidFill>
          <a:latin typeface="+mn-lt"/>
          <a:ea typeface="+mn-ea"/>
          <a:cs typeface="+mn-cs"/>
        </a:defRPr>
      </a:lvl8pPr>
      <a:lvl9pPr marL="3108960" algn="l" defTabSz="777240" rtl="0" eaLnBrk="1" latinLnBrk="0" hangingPunct="1">
        <a:defRPr sz="153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cced.ces.uwex.edu/files/2019/08/fa9d7f77-8629-44cb-b4e7-f3c3e4838445.pdf" TargetMode="External"/><Relationship Id="rId3" Type="http://schemas.openxmlformats.org/officeDocument/2006/relationships/image" Target="../media/image2.jpeg"/><Relationship Id="rId7" Type="http://schemas.openxmlformats.org/officeDocument/2006/relationships/hyperlink" Target="https://cced.ces.uwex.edu/files/2018/07/2018-07-20-Declining-Dynamism.pdf" TargetMode="Externa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hyperlink" Target="https://cced.ces.uwex.edu/economic-reports-and-regional-economic-profiles/" TargetMode="External"/><Relationship Id="rId5" Type="http://schemas.openxmlformats.org/officeDocument/2006/relationships/hyperlink" Target="https://cced.ces.uwex.edu/eda-university-center/the-wisconsin-economy/" TargetMode="External"/><Relationship Id="rId10" Type="http://schemas.openxmlformats.org/officeDocument/2006/relationships/hyperlink" Target="http://www.vil.waunakee.wi.us/DocumentCenter/View/4881/Presentation-Slides-Re-Commuting-Trends" TargetMode="External"/><Relationship Id="rId4" Type="http://schemas.openxmlformats.org/officeDocument/2006/relationships/hyperlink" Target="https://cced.ces.uwex.edu/eda-university-center/windicators/" TargetMode="External"/><Relationship Id="rId9" Type="http://schemas.openxmlformats.org/officeDocument/2006/relationships/hyperlink" Target="http://www.vil.waunakee.wi.us/DocumentCenter/View/5365/Waunakee-Housing-Task-Force-Report-Final-Draft"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2.jpeg"/><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6.jpg"/><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262AB30-0197-4CF0-ABC6-C37021FACB04}"/>
              </a:ext>
            </a:extLst>
          </p:cNvPr>
          <p:cNvPicPr>
            <a:picLocks noChangeAspect="1"/>
          </p:cNvPicPr>
          <p:nvPr/>
        </p:nvPicPr>
        <p:blipFill rotWithShape="1">
          <a:blip r:embed="rId2"/>
          <a:srcRect r="18272" b="33472"/>
          <a:stretch/>
        </p:blipFill>
        <p:spPr>
          <a:xfrm>
            <a:off x="-1" y="18102"/>
            <a:ext cx="7772401" cy="3267604"/>
          </a:xfrm>
          <a:prstGeom prst="rect">
            <a:avLst/>
          </a:prstGeom>
          <a:effectLst>
            <a:softEdge rad="0"/>
          </a:effectLst>
        </p:spPr>
      </p:pic>
      <p:pic>
        <p:nvPicPr>
          <p:cNvPr id="35" name="Picture 27">
            <a:extLst>
              <a:ext uri="{FF2B5EF4-FFF2-40B4-BE49-F238E27FC236}">
                <a16:creationId xmlns:a16="http://schemas.microsoft.com/office/drawing/2014/main" id="{C821FDAC-954E-451F-BF42-C803F4E7C72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6724" r="27347" b="15754"/>
          <a:stretch/>
        </p:blipFill>
        <p:spPr bwMode="auto">
          <a:xfrm>
            <a:off x="6916170" y="9058279"/>
            <a:ext cx="728484" cy="681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Rectangle 33">
            <a:extLst>
              <a:ext uri="{FF2B5EF4-FFF2-40B4-BE49-F238E27FC236}">
                <a16:creationId xmlns:a16="http://schemas.microsoft.com/office/drawing/2014/main" id="{4C050053-358A-47B0-AAA6-E948A2EE9125}"/>
              </a:ext>
            </a:extLst>
          </p:cNvPr>
          <p:cNvSpPr/>
          <p:nvPr/>
        </p:nvSpPr>
        <p:spPr>
          <a:xfrm>
            <a:off x="0" y="3011492"/>
            <a:ext cx="7772400" cy="266574"/>
          </a:xfrm>
          <a:prstGeom prst="rect">
            <a:avLst/>
          </a:prstGeom>
          <a:solidFill>
            <a:srgbClr val="CC17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200" dirty="0"/>
              <a:t>2019/2020</a:t>
            </a:r>
          </a:p>
        </p:txBody>
      </p:sp>
      <p:sp>
        <p:nvSpPr>
          <p:cNvPr id="59" name="Rectangle 58">
            <a:extLst>
              <a:ext uri="{FF2B5EF4-FFF2-40B4-BE49-F238E27FC236}">
                <a16:creationId xmlns:a16="http://schemas.microsoft.com/office/drawing/2014/main" id="{C020689A-2C2D-44A9-BD3A-C1F9FDF69089}"/>
              </a:ext>
            </a:extLst>
          </p:cNvPr>
          <p:cNvSpPr/>
          <p:nvPr/>
        </p:nvSpPr>
        <p:spPr>
          <a:xfrm>
            <a:off x="0" y="9752066"/>
            <a:ext cx="7772400" cy="266574"/>
          </a:xfrm>
          <a:prstGeom prst="rect">
            <a:avLst/>
          </a:prstGeom>
          <a:solidFill>
            <a:srgbClr val="CC17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BA4E6AC4-D37E-40E5-A763-59BEA8771A65}"/>
              </a:ext>
            </a:extLst>
          </p:cNvPr>
          <p:cNvSpPr/>
          <p:nvPr/>
        </p:nvSpPr>
        <p:spPr>
          <a:xfrm>
            <a:off x="191519" y="40974"/>
            <a:ext cx="2074310" cy="956954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p>
          <a:p>
            <a:pPr algn="ctr"/>
            <a:endParaRPr lang="en-US" sz="800" dirty="0"/>
          </a:p>
          <a:p>
            <a:pPr algn="ctr"/>
            <a:endParaRPr lang="en-US" sz="800" dirty="0"/>
          </a:p>
          <a:p>
            <a:pPr algn="ctr"/>
            <a:endParaRPr lang="en-US" sz="800" dirty="0"/>
          </a:p>
          <a:p>
            <a:r>
              <a:rPr lang="en-US" sz="1100" b="1" dirty="0"/>
              <a:t>An EDA Center Since 2016</a:t>
            </a:r>
          </a:p>
          <a:p>
            <a:endParaRPr lang="en-US" sz="1100" b="1" dirty="0"/>
          </a:p>
          <a:p>
            <a:r>
              <a:rPr lang="en-US" sz="1100" b="1" dirty="0"/>
              <a:t>Researchers</a:t>
            </a:r>
          </a:p>
          <a:p>
            <a:r>
              <a:rPr lang="en-US" sz="1100" dirty="0">
                <a:latin typeface="+mj-lt"/>
              </a:rPr>
              <a:t>Tessa Conroy, Ph.D.</a:t>
            </a:r>
          </a:p>
          <a:p>
            <a:r>
              <a:rPr lang="en-US" sz="1100" dirty="0">
                <a:latin typeface="+mj-lt"/>
              </a:rPr>
              <a:t>Steven Deller, Ph.D.</a:t>
            </a:r>
          </a:p>
          <a:p>
            <a:r>
              <a:rPr lang="en-US" sz="1100" dirty="0">
                <a:latin typeface="+mj-lt"/>
              </a:rPr>
              <a:t>Matt Kures, M.S.</a:t>
            </a:r>
          </a:p>
          <a:p>
            <a:r>
              <a:rPr lang="en-US" sz="1100" dirty="0">
                <a:latin typeface="+mj-lt"/>
              </a:rPr>
              <a:t>Kristin Runge, Ph.D.</a:t>
            </a:r>
          </a:p>
          <a:p>
            <a:endParaRPr lang="en-US" sz="1100" dirty="0"/>
          </a:p>
          <a:p>
            <a:r>
              <a:rPr lang="en-US" sz="1100" b="1" dirty="0"/>
              <a:t>Graduate Research Assistants</a:t>
            </a:r>
          </a:p>
          <a:p>
            <a:r>
              <a:rPr lang="en-US" sz="1100" dirty="0"/>
              <a:t>Rachel Ramthun</a:t>
            </a:r>
          </a:p>
          <a:p>
            <a:r>
              <a:rPr lang="en-US" sz="1100" dirty="0"/>
              <a:t>Jackson Parr</a:t>
            </a:r>
          </a:p>
          <a:p>
            <a:endParaRPr lang="en-US" sz="1100" b="1" dirty="0"/>
          </a:p>
          <a:p>
            <a:r>
              <a:rPr lang="en-US" sz="1100" b="1" dirty="0"/>
              <a:t>Principal Investigator</a:t>
            </a:r>
          </a:p>
          <a:p>
            <a:r>
              <a:rPr lang="en-US" sz="1100" dirty="0"/>
              <a:t>Kristin Runge, Ph.D.</a:t>
            </a:r>
          </a:p>
          <a:p>
            <a:endParaRPr lang="en-US" sz="1100" dirty="0"/>
          </a:p>
          <a:p>
            <a:r>
              <a:rPr lang="en-US" sz="1100" b="1" dirty="0"/>
              <a:t>Location</a:t>
            </a:r>
          </a:p>
          <a:p>
            <a:r>
              <a:rPr lang="en-US" sz="1100" dirty="0">
                <a:latin typeface="+mj-lt"/>
              </a:rPr>
              <a:t>The Pyle Center</a:t>
            </a:r>
          </a:p>
          <a:p>
            <a:r>
              <a:rPr lang="en-US" sz="1100" dirty="0">
                <a:latin typeface="+mj-lt"/>
              </a:rPr>
              <a:t>702 Langdon Street</a:t>
            </a:r>
          </a:p>
          <a:p>
            <a:r>
              <a:rPr lang="en-US" sz="1100" dirty="0">
                <a:latin typeface="+mj-lt"/>
              </a:rPr>
              <a:t>Madison WI 53703</a:t>
            </a:r>
          </a:p>
          <a:p>
            <a:endParaRPr lang="en-US" sz="1100" dirty="0"/>
          </a:p>
          <a:p>
            <a:r>
              <a:rPr lang="en-US" sz="1100" b="1" dirty="0"/>
              <a:t>Activities</a:t>
            </a:r>
          </a:p>
          <a:p>
            <a:pPr marL="171450" indent="-171450">
              <a:buFont typeface="Arial" panose="020B0604020202020204" pitchFamily="34" charset="0"/>
              <a:buChar char="•"/>
            </a:pPr>
            <a:r>
              <a:rPr lang="en-US" sz="1100" dirty="0">
                <a:latin typeface="+mj-lt"/>
              </a:rPr>
              <a:t>Applied Research</a:t>
            </a:r>
          </a:p>
          <a:p>
            <a:pPr marL="171450" indent="-171450">
              <a:buFont typeface="Arial" panose="020B0604020202020204" pitchFamily="34" charset="0"/>
              <a:buChar char="•"/>
            </a:pPr>
            <a:r>
              <a:rPr lang="en-US" sz="1100" dirty="0">
                <a:latin typeface="+mj-lt"/>
              </a:rPr>
              <a:t>Education &amp; Outreach</a:t>
            </a:r>
          </a:p>
          <a:p>
            <a:pPr marL="171450" indent="-171450">
              <a:buFont typeface="Arial" panose="020B0604020202020204" pitchFamily="34" charset="0"/>
              <a:buChar char="•"/>
            </a:pPr>
            <a:r>
              <a:rPr lang="en-US" sz="1100" dirty="0">
                <a:latin typeface="+mj-lt"/>
              </a:rPr>
              <a:t>Assistance for Community Economic Development</a:t>
            </a:r>
          </a:p>
          <a:p>
            <a:endParaRPr lang="en-US" sz="1100" dirty="0"/>
          </a:p>
          <a:p>
            <a:r>
              <a:rPr lang="en-US" sz="1100" b="1" dirty="0"/>
              <a:t>Clients &amp; Partners</a:t>
            </a:r>
          </a:p>
          <a:p>
            <a:pPr marL="171450" indent="-171450">
              <a:buFont typeface="Arial" panose="020B0604020202020204" pitchFamily="34" charset="0"/>
              <a:buChar char="•"/>
            </a:pPr>
            <a:r>
              <a:rPr lang="en-US" sz="1100" dirty="0">
                <a:latin typeface="+mj-lt"/>
              </a:rPr>
              <a:t>Extension Educators</a:t>
            </a:r>
          </a:p>
          <a:p>
            <a:pPr marL="171450" indent="-171450">
              <a:buFont typeface="Arial" panose="020B0604020202020204" pitchFamily="34" charset="0"/>
              <a:buChar char="•"/>
            </a:pPr>
            <a:r>
              <a:rPr lang="en-US" sz="1100" dirty="0">
                <a:latin typeface="+mj-lt"/>
              </a:rPr>
              <a:t>Economic Development Organizations &amp; Stakeholders</a:t>
            </a:r>
          </a:p>
          <a:p>
            <a:pPr marL="171450" indent="-171450">
              <a:buFont typeface="Arial" panose="020B0604020202020204" pitchFamily="34" charset="0"/>
              <a:buChar char="•"/>
            </a:pPr>
            <a:r>
              <a:rPr lang="en-US" sz="1100" dirty="0">
                <a:latin typeface="+mj-lt"/>
              </a:rPr>
              <a:t>Regional Planning Commissions</a:t>
            </a:r>
          </a:p>
          <a:p>
            <a:pPr marL="171450" indent="-171450">
              <a:buFont typeface="Arial" panose="020B0604020202020204" pitchFamily="34" charset="0"/>
              <a:buChar char="•"/>
            </a:pPr>
            <a:r>
              <a:rPr lang="en-US" sz="1100" dirty="0">
                <a:latin typeface="+mj-lt"/>
              </a:rPr>
              <a:t>Municipalities &amp; Counties</a:t>
            </a:r>
          </a:p>
          <a:p>
            <a:pPr marL="171450" indent="-171450">
              <a:buFont typeface="Arial" panose="020B0604020202020204" pitchFamily="34" charset="0"/>
              <a:buChar char="•"/>
            </a:pPr>
            <a:r>
              <a:rPr lang="en-US" sz="1100" dirty="0">
                <a:latin typeface="+mj-lt"/>
              </a:rPr>
              <a:t>Tribal Governments</a:t>
            </a:r>
          </a:p>
          <a:p>
            <a:endParaRPr lang="en-US" sz="1100" spc="-50" dirty="0"/>
          </a:p>
          <a:p>
            <a:endParaRPr lang="en-US" sz="1100" dirty="0"/>
          </a:p>
          <a:p>
            <a:r>
              <a:rPr lang="en-US" sz="1100" b="1" dirty="0">
                <a:latin typeface="+mj-lt"/>
              </a:rPr>
              <a:t>Website</a:t>
            </a:r>
            <a:endParaRPr lang="en-US" sz="1100" dirty="0">
              <a:latin typeface="+mj-lt"/>
            </a:endParaRPr>
          </a:p>
          <a:p>
            <a:r>
              <a:rPr lang="en-US" sz="1100" dirty="0">
                <a:latin typeface="+mj-lt"/>
              </a:rPr>
              <a:t>https://cced.ces.uwex.edu/eda-university-center/</a:t>
            </a:r>
          </a:p>
          <a:p>
            <a:endParaRPr lang="en-US" sz="1100" dirty="0"/>
          </a:p>
        </p:txBody>
      </p:sp>
      <p:sp>
        <p:nvSpPr>
          <p:cNvPr id="22" name="Rectangle 21">
            <a:extLst>
              <a:ext uri="{FF2B5EF4-FFF2-40B4-BE49-F238E27FC236}">
                <a16:creationId xmlns:a16="http://schemas.microsoft.com/office/drawing/2014/main" id="{164C4F87-DC6E-471C-A174-3A709C101128}"/>
              </a:ext>
            </a:extLst>
          </p:cNvPr>
          <p:cNvSpPr/>
          <p:nvPr/>
        </p:nvSpPr>
        <p:spPr>
          <a:xfrm>
            <a:off x="191518" y="39760"/>
            <a:ext cx="2074309" cy="1452864"/>
          </a:xfrm>
          <a:prstGeom prst="rect">
            <a:avLst/>
          </a:prstGeom>
          <a:solidFill>
            <a:srgbClr val="CC17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p>
          <a:p>
            <a:pPr algn="ctr"/>
            <a:endParaRPr lang="en-US" sz="800" dirty="0"/>
          </a:p>
          <a:p>
            <a:pPr algn="ctr"/>
            <a:endParaRPr lang="en-US" sz="800" dirty="0"/>
          </a:p>
          <a:p>
            <a:pPr algn="ctr"/>
            <a:endParaRPr lang="en-US" sz="800" dirty="0"/>
          </a:p>
          <a:p>
            <a:pPr algn="ctr"/>
            <a:endParaRPr lang="en-US" sz="800" dirty="0"/>
          </a:p>
          <a:p>
            <a:pPr algn="ctr"/>
            <a:endParaRPr lang="en-US" sz="800" dirty="0"/>
          </a:p>
          <a:p>
            <a:pPr algn="ctr"/>
            <a:endParaRPr lang="en-US" sz="800" dirty="0"/>
          </a:p>
          <a:p>
            <a:pPr algn="ctr"/>
            <a:endParaRPr lang="en-US" sz="800" dirty="0"/>
          </a:p>
          <a:p>
            <a:pPr algn="ctr"/>
            <a:endParaRPr lang="en-US" sz="1000" spc="-100" dirty="0"/>
          </a:p>
          <a:p>
            <a:pPr algn="ctr"/>
            <a:r>
              <a:rPr lang="en-US" sz="1000" spc="-50" dirty="0"/>
              <a:t>Economic Development Administration</a:t>
            </a:r>
          </a:p>
          <a:p>
            <a:pPr algn="ctr"/>
            <a:r>
              <a:rPr lang="en-US" sz="2000" b="1" cap="small" dirty="0"/>
              <a:t>University Center</a:t>
            </a:r>
          </a:p>
          <a:p>
            <a:pPr algn="ctr"/>
            <a:r>
              <a:rPr lang="en-US" sz="1000" spc="-50" dirty="0"/>
              <a:t>At the University of Wisconsin-Madison</a:t>
            </a:r>
          </a:p>
          <a:p>
            <a:pPr algn="ctr"/>
            <a:endParaRPr lang="en-US" sz="1000" spc="-50" dirty="0"/>
          </a:p>
          <a:p>
            <a:pPr algn="ctr"/>
            <a:endParaRPr lang="en-US" sz="2000" cap="small" dirty="0"/>
          </a:p>
        </p:txBody>
      </p:sp>
      <p:sp>
        <p:nvSpPr>
          <p:cNvPr id="7" name="TextBox 6">
            <a:extLst>
              <a:ext uri="{FF2B5EF4-FFF2-40B4-BE49-F238E27FC236}">
                <a16:creationId xmlns:a16="http://schemas.microsoft.com/office/drawing/2014/main" id="{E390EEE3-7BA6-4A07-BE78-64804967A704}"/>
              </a:ext>
            </a:extLst>
          </p:cNvPr>
          <p:cNvSpPr txBox="1"/>
          <p:nvPr/>
        </p:nvSpPr>
        <p:spPr>
          <a:xfrm>
            <a:off x="2457348" y="3377830"/>
            <a:ext cx="2497892" cy="6247864"/>
          </a:xfrm>
          <a:prstGeom prst="rect">
            <a:avLst/>
          </a:prstGeom>
          <a:noFill/>
        </p:spPr>
        <p:txBody>
          <a:bodyPr wrap="square" numCol="1" rtlCol="0">
            <a:spAutoFit/>
          </a:bodyPr>
          <a:lstStyle/>
          <a:p>
            <a:r>
              <a:rPr lang="en-US" sz="1000" b="1" dirty="0"/>
              <a:t>About the Center</a:t>
            </a:r>
          </a:p>
          <a:p>
            <a:r>
              <a:rPr lang="en-US" sz="1000" dirty="0">
                <a:latin typeface="+mj-lt"/>
              </a:rPr>
              <a:t>The Economic Development Administration (EDA) University Center at the University of Wisconsin-Madison is supported by an EDA grant matched by the Division of Extension, which plays a critical role in disseminating its work across the State of Wisconsin.  </a:t>
            </a:r>
          </a:p>
          <a:p>
            <a:endParaRPr lang="en-US" sz="1000" dirty="0">
              <a:latin typeface="+mj-lt"/>
            </a:endParaRPr>
          </a:p>
          <a:p>
            <a:r>
              <a:rPr lang="en-US" sz="1000" b="1" dirty="0"/>
              <a:t>Research Activities</a:t>
            </a:r>
          </a:p>
          <a:p>
            <a:r>
              <a:rPr lang="en-US" sz="1000" dirty="0">
                <a:latin typeface="+mj-lt"/>
              </a:rPr>
              <a:t>The Center publishes a frequent, short-form series called </a:t>
            </a:r>
            <a:r>
              <a:rPr lang="en-US" sz="1000" u="sng" dirty="0">
                <a:latin typeface="+mj-lt"/>
                <a:hlinkClick r:id="rId4"/>
              </a:rPr>
              <a:t>WIndicators</a:t>
            </a:r>
            <a:r>
              <a:rPr lang="en-US" sz="1000" dirty="0">
                <a:latin typeface="+mj-lt"/>
              </a:rPr>
              <a:t> that looks at data surrounding a range of issues from business expansion to the role of foreign exports in the state’s economy to childcare as an economic development strategy and the role of immigration in entrepreneurship.</a:t>
            </a:r>
          </a:p>
          <a:p>
            <a:endParaRPr lang="en-US" sz="1000" dirty="0">
              <a:latin typeface="+mj-lt"/>
            </a:endParaRPr>
          </a:p>
          <a:p>
            <a:r>
              <a:rPr lang="en-US" sz="1000" dirty="0">
                <a:latin typeface="+mj-lt"/>
              </a:rPr>
              <a:t>The </a:t>
            </a:r>
            <a:r>
              <a:rPr lang="en-US" sz="1000" u="sng" dirty="0">
                <a:latin typeface="+mj-lt"/>
                <a:hlinkClick r:id="rId5"/>
              </a:rPr>
              <a:t>Wisconsin Economy Series</a:t>
            </a:r>
            <a:r>
              <a:rPr lang="en-US" sz="1000" dirty="0">
                <a:latin typeface="+mj-lt"/>
              </a:rPr>
              <a:t> is a joint effort of the EDA University Center and the Department of Agricultural and Applied Economics.  This series is an in-depth look at critical issues in Wisconsin, including manufacturing, sources of job growth, and effects of research and development investment in the state.</a:t>
            </a:r>
          </a:p>
          <a:p>
            <a:endParaRPr lang="en-US" sz="1000" dirty="0">
              <a:latin typeface="+mj-lt"/>
            </a:endParaRPr>
          </a:p>
          <a:p>
            <a:r>
              <a:rPr lang="en-US" sz="1000" dirty="0">
                <a:latin typeface="+mj-lt"/>
              </a:rPr>
              <a:t>Our </a:t>
            </a:r>
            <a:r>
              <a:rPr lang="en-US" sz="1000" u="sng" dirty="0">
                <a:latin typeface="+mj-lt"/>
                <a:hlinkClick r:id="rId6"/>
              </a:rPr>
              <a:t>Economic Reports</a:t>
            </a:r>
            <a:r>
              <a:rPr lang="en-US" sz="1000" dirty="0">
                <a:latin typeface="+mj-lt"/>
              </a:rPr>
              <a:t> address episodic issues in the economy and detail methods for community-based economic development research.  For example, </a:t>
            </a:r>
            <a:r>
              <a:rPr lang="en-US" sz="1000" u="sng" dirty="0">
                <a:latin typeface="+mj-lt"/>
                <a:hlinkClick r:id="rId7"/>
              </a:rPr>
              <a:t>Slow Churn: Declining Dynamism in America’s Dairyland</a:t>
            </a:r>
            <a:r>
              <a:rPr lang="en-US" sz="1000" dirty="0">
                <a:latin typeface="+mj-lt"/>
              </a:rPr>
              <a:t> discusses the birth and death rates for Wisconsin business startups and the implication for the state economy. </a:t>
            </a:r>
            <a:r>
              <a:rPr lang="en-US" sz="1000" u="sng" dirty="0">
                <a:latin typeface="+mj-lt"/>
                <a:hlinkClick r:id="rId8"/>
              </a:rPr>
              <a:t>A Trade Area Analysis of Wisconsin Retail and Service Markets</a:t>
            </a:r>
            <a:r>
              <a:rPr lang="en-US" sz="1000" dirty="0">
                <a:latin typeface="+mj-lt"/>
              </a:rPr>
              <a:t> provides instruction on how to use publicly available data to assess the local retail market.</a:t>
            </a:r>
          </a:p>
          <a:p>
            <a:r>
              <a:rPr lang="en-US" sz="1000" dirty="0">
                <a:latin typeface="+mj-lt"/>
              </a:rPr>
              <a:t> </a:t>
            </a:r>
          </a:p>
        </p:txBody>
      </p:sp>
      <p:sp>
        <p:nvSpPr>
          <p:cNvPr id="24" name="TextBox 23">
            <a:extLst>
              <a:ext uri="{FF2B5EF4-FFF2-40B4-BE49-F238E27FC236}">
                <a16:creationId xmlns:a16="http://schemas.microsoft.com/office/drawing/2014/main" id="{2D4DB3BF-DFEB-4544-B1CB-F2049516D900}"/>
              </a:ext>
            </a:extLst>
          </p:cNvPr>
          <p:cNvSpPr txBox="1"/>
          <p:nvPr/>
        </p:nvSpPr>
        <p:spPr>
          <a:xfrm>
            <a:off x="5146761" y="3377830"/>
            <a:ext cx="2497892" cy="6401753"/>
          </a:xfrm>
          <a:prstGeom prst="rect">
            <a:avLst/>
          </a:prstGeom>
          <a:noFill/>
        </p:spPr>
        <p:txBody>
          <a:bodyPr wrap="square" numCol="1" rtlCol="0">
            <a:spAutoFit/>
          </a:bodyPr>
          <a:lstStyle/>
          <a:p>
            <a:r>
              <a:rPr lang="en-US" sz="1000" b="1" dirty="0"/>
              <a:t>Outreach Activities</a:t>
            </a:r>
          </a:p>
          <a:p>
            <a:r>
              <a:rPr lang="en-US" sz="1000" dirty="0">
                <a:latin typeface="+mj-lt"/>
              </a:rPr>
              <a:t>The Center holds four major meetings annually that bring together stakeholders in each region to examine research on issues they have identified as critical to economic development.  Meetings are held as in-services, summits or forums, depending on the preference of the economic development partners. Attendance ranges between 60 and 150 individuals, drawn from local, state and national elected leaders, economic development professionals, government agencies, and business leaders.</a:t>
            </a:r>
          </a:p>
          <a:p>
            <a:endParaRPr lang="en-US" sz="1000" dirty="0">
              <a:latin typeface="+mj-lt"/>
            </a:endParaRPr>
          </a:p>
          <a:p>
            <a:r>
              <a:rPr lang="en-US" sz="1000" b="1" dirty="0"/>
              <a:t>Assistance for Community Economic Development</a:t>
            </a:r>
          </a:p>
          <a:p>
            <a:r>
              <a:rPr lang="en-US" sz="1000" dirty="0">
                <a:latin typeface="+mj-lt"/>
              </a:rPr>
              <a:t>Center researchers are frequently called on to directly assist communities or economic development partners. For example, Kristin Runge recently assisted the Village of Waunakee in conducting a year-long assessment and community engagement on the issue of </a:t>
            </a:r>
            <a:r>
              <a:rPr lang="en-US" sz="1000" dirty="0">
                <a:latin typeface="+mj-lt"/>
                <a:hlinkClick r:id="rId9"/>
              </a:rPr>
              <a:t>affordable housing</a:t>
            </a:r>
            <a:r>
              <a:rPr lang="en-US" sz="1000" dirty="0">
                <a:latin typeface="+mj-lt"/>
              </a:rPr>
              <a:t>.</a:t>
            </a:r>
          </a:p>
          <a:p>
            <a:endParaRPr lang="en-US" sz="1000" dirty="0">
              <a:latin typeface="+mj-lt"/>
            </a:endParaRPr>
          </a:p>
          <a:p>
            <a:r>
              <a:rPr lang="en-US" sz="1000" dirty="0">
                <a:latin typeface="+mj-lt"/>
              </a:rPr>
              <a:t>Tessa Conroy is involved in a project supporting entrepreneurs of color in the Fox Valley region of the state through research, developing a co-working space, and identifying grant opportunities.</a:t>
            </a:r>
          </a:p>
          <a:p>
            <a:endParaRPr lang="en-US" sz="1000" dirty="0">
              <a:latin typeface="+mj-lt"/>
            </a:endParaRPr>
          </a:p>
          <a:p>
            <a:r>
              <a:rPr lang="en-US" sz="1000" dirty="0">
                <a:latin typeface="+mj-lt"/>
              </a:rPr>
              <a:t>Matt Kures has been working with several partners to identify and understand the implications of </a:t>
            </a:r>
            <a:r>
              <a:rPr lang="en-US" sz="1000" dirty="0">
                <a:latin typeface="+mj-lt"/>
                <a:hlinkClick r:id="rId10"/>
              </a:rPr>
              <a:t>commuting</a:t>
            </a:r>
            <a:r>
              <a:rPr lang="en-US" sz="1000" dirty="0">
                <a:latin typeface="+mj-lt"/>
              </a:rPr>
              <a:t> and stretch commuting patterns in their regions.</a:t>
            </a:r>
          </a:p>
          <a:p>
            <a:endParaRPr lang="en-US" sz="1000" dirty="0"/>
          </a:p>
          <a:p>
            <a:r>
              <a:rPr lang="en-US" sz="1000" dirty="0">
                <a:latin typeface="+mj-lt"/>
              </a:rPr>
              <a:t>Steve Deller has been leading a working group to identify community-based approaches to addressing the</a:t>
            </a:r>
          </a:p>
          <a:p>
            <a:r>
              <a:rPr lang="en-US" sz="1000" dirty="0">
                <a:latin typeface="+mj-lt"/>
              </a:rPr>
              <a:t>lack of affordable housing across </a:t>
            </a:r>
          </a:p>
          <a:p>
            <a:r>
              <a:rPr lang="en-US" sz="1000" dirty="0">
                <a:latin typeface="+mj-lt"/>
              </a:rPr>
              <a:t>the State of Wisconsin.</a:t>
            </a:r>
          </a:p>
          <a:p>
            <a:endParaRPr lang="en-US" sz="1000" dirty="0">
              <a:latin typeface="+mj-lt"/>
            </a:endParaRPr>
          </a:p>
        </p:txBody>
      </p:sp>
    </p:spTree>
    <p:extLst>
      <p:ext uri="{BB962C8B-B14F-4D97-AF65-F5344CB8AC3E}">
        <p14:creationId xmlns:p14="http://schemas.microsoft.com/office/powerpoint/2010/main" val="40694062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Picture 4" descr="https://cced.ces.uwex.edu/files/2012/09/Kures-Office-Pics-7-25-08-0.jpg">
            <a:extLst>
              <a:ext uri="{FF2B5EF4-FFF2-40B4-BE49-F238E27FC236}">
                <a16:creationId xmlns:a16="http://schemas.microsoft.com/office/drawing/2014/main" id="{1F5DDDBD-6348-44BD-8E15-C754A9FCABF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209" b="12897"/>
          <a:stretch/>
        </p:blipFill>
        <p:spPr bwMode="auto">
          <a:xfrm>
            <a:off x="5548887" y="5272077"/>
            <a:ext cx="1304087" cy="1630109"/>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41" name="Picture 8" descr="https://cced.ces.uwex.edu/files/2012/03/Tessa-1-240x300.jpg">
            <a:extLst>
              <a:ext uri="{FF2B5EF4-FFF2-40B4-BE49-F238E27FC236}">
                <a16:creationId xmlns:a16="http://schemas.microsoft.com/office/drawing/2014/main" id="{1F309571-0843-43A0-83EB-DAC2EE68429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670" b="-2671"/>
          <a:stretch/>
        </p:blipFill>
        <p:spPr bwMode="auto">
          <a:xfrm>
            <a:off x="3912262" y="5272078"/>
            <a:ext cx="1304087" cy="1630110"/>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40" name="Picture 2" descr="https://cced.ces.uwex.edu/files/2012/03/image.aae_.wisc_.jpg">
            <a:extLst>
              <a:ext uri="{FF2B5EF4-FFF2-40B4-BE49-F238E27FC236}">
                <a16:creationId xmlns:a16="http://schemas.microsoft.com/office/drawing/2014/main" id="{2F07A6BE-4BFD-4D07-8766-D44BE7BA5D1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27761" y="5254627"/>
            <a:ext cx="1304087" cy="1630109"/>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39" name="Picture 6">
            <a:extLst>
              <a:ext uri="{FF2B5EF4-FFF2-40B4-BE49-F238E27FC236}">
                <a16:creationId xmlns:a16="http://schemas.microsoft.com/office/drawing/2014/main" id="{E61C69A0-C1ED-44CC-8B29-3197CED7896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8005" t="6397" r="10467" b="22943"/>
          <a:stretch/>
        </p:blipFill>
        <p:spPr bwMode="auto">
          <a:xfrm>
            <a:off x="691983" y="5265151"/>
            <a:ext cx="1309285" cy="1622855"/>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43" name="Rectangle 42">
            <a:extLst>
              <a:ext uri="{FF2B5EF4-FFF2-40B4-BE49-F238E27FC236}">
                <a16:creationId xmlns:a16="http://schemas.microsoft.com/office/drawing/2014/main" id="{E92F6FAF-5629-4F0A-A38B-4B749215C626}"/>
              </a:ext>
            </a:extLst>
          </p:cNvPr>
          <p:cNvSpPr/>
          <p:nvPr/>
        </p:nvSpPr>
        <p:spPr>
          <a:xfrm>
            <a:off x="506279" y="6902186"/>
            <a:ext cx="6627109" cy="19108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A4008FA0-BADD-434A-A2F6-42F9C952861B}"/>
              </a:ext>
            </a:extLst>
          </p:cNvPr>
          <p:cNvSpPr>
            <a:spLocks noGrp="1"/>
          </p:cNvSpPr>
          <p:nvPr>
            <p:ph type="subTitle" idx="1"/>
          </p:nvPr>
        </p:nvSpPr>
        <p:spPr>
          <a:xfrm>
            <a:off x="485774" y="4509469"/>
            <a:ext cx="6800850" cy="957860"/>
          </a:xfrm>
        </p:spPr>
        <p:txBody>
          <a:bodyPr>
            <a:normAutofit/>
          </a:bodyPr>
          <a:lstStyle/>
          <a:p>
            <a:r>
              <a:rPr lang="en-US" sz="1800" dirty="0">
                <a:latin typeface="+mj-lt"/>
              </a:rPr>
              <a:t>Serving the State of Wisconsin and its communities through research</a:t>
            </a:r>
            <a:r>
              <a:rPr lang="en-US" sz="1800">
                <a:latin typeface="+mj-lt"/>
              </a:rPr>
              <a:t>, education, </a:t>
            </a:r>
            <a:r>
              <a:rPr lang="en-US" sz="1800" dirty="0">
                <a:latin typeface="+mj-lt"/>
              </a:rPr>
              <a:t>and assistance related to community economic development</a:t>
            </a:r>
          </a:p>
        </p:txBody>
      </p:sp>
      <p:pic>
        <p:nvPicPr>
          <p:cNvPr id="4" name="Picture 3">
            <a:extLst>
              <a:ext uri="{FF2B5EF4-FFF2-40B4-BE49-F238E27FC236}">
                <a16:creationId xmlns:a16="http://schemas.microsoft.com/office/drawing/2014/main" id="{F262AB30-0197-4CF0-ABC6-C37021FACB04}"/>
              </a:ext>
            </a:extLst>
          </p:cNvPr>
          <p:cNvPicPr>
            <a:picLocks noChangeAspect="1"/>
          </p:cNvPicPr>
          <p:nvPr/>
        </p:nvPicPr>
        <p:blipFill rotWithShape="1">
          <a:blip r:embed="rId6"/>
          <a:srcRect r="18272" b="33472"/>
          <a:stretch/>
        </p:blipFill>
        <p:spPr>
          <a:xfrm>
            <a:off x="-1" y="1058428"/>
            <a:ext cx="7772401" cy="3267604"/>
          </a:xfrm>
          <a:prstGeom prst="rect">
            <a:avLst/>
          </a:prstGeom>
          <a:effectLst>
            <a:softEdge rad="0"/>
          </a:effectLst>
        </p:spPr>
      </p:pic>
      <p:pic>
        <p:nvPicPr>
          <p:cNvPr id="35" name="Picture 27">
            <a:extLst>
              <a:ext uri="{FF2B5EF4-FFF2-40B4-BE49-F238E27FC236}">
                <a16:creationId xmlns:a16="http://schemas.microsoft.com/office/drawing/2014/main" id="{C821FDAC-954E-451F-BF42-C803F4E7C72E}"/>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26724" r="27347" b="15754"/>
          <a:stretch/>
        </p:blipFill>
        <p:spPr bwMode="auto">
          <a:xfrm>
            <a:off x="6470686" y="163090"/>
            <a:ext cx="957508" cy="89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Rectangle 32">
            <a:extLst>
              <a:ext uri="{FF2B5EF4-FFF2-40B4-BE49-F238E27FC236}">
                <a16:creationId xmlns:a16="http://schemas.microsoft.com/office/drawing/2014/main" id="{BA4E6AC4-D37E-40E5-A763-59BEA8771A65}"/>
              </a:ext>
            </a:extLst>
          </p:cNvPr>
          <p:cNvSpPr/>
          <p:nvPr/>
        </p:nvSpPr>
        <p:spPr>
          <a:xfrm>
            <a:off x="688932" y="0"/>
            <a:ext cx="2029216" cy="1590805"/>
          </a:xfrm>
          <a:prstGeom prst="rect">
            <a:avLst/>
          </a:prstGeom>
          <a:solidFill>
            <a:srgbClr val="CC17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p>
          <a:p>
            <a:pPr algn="ctr"/>
            <a:endParaRPr lang="en-US" sz="800" dirty="0"/>
          </a:p>
          <a:p>
            <a:pPr algn="ctr"/>
            <a:endParaRPr lang="en-US" sz="800" dirty="0"/>
          </a:p>
          <a:p>
            <a:pPr algn="ctr"/>
            <a:endParaRPr lang="en-US" sz="800" dirty="0"/>
          </a:p>
          <a:p>
            <a:pPr algn="ctr"/>
            <a:endParaRPr lang="en-US" sz="800" dirty="0"/>
          </a:p>
          <a:p>
            <a:pPr algn="ctr"/>
            <a:endParaRPr lang="en-US" sz="800" dirty="0"/>
          </a:p>
          <a:p>
            <a:pPr algn="ctr"/>
            <a:endParaRPr lang="en-US" sz="800" dirty="0"/>
          </a:p>
          <a:p>
            <a:pPr algn="ctr"/>
            <a:endParaRPr lang="en-US" sz="800" dirty="0"/>
          </a:p>
          <a:p>
            <a:pPr algn="ctr"/>
            <a:endParaRPr lang="en-US" sz="1000" spc="-100" dirty="0"/>
          </a:p>
          <a:p>
            <a:pPr algn="ctr"/>
            <a:r>
              <a:rPr lang="en-US" sz="1000" spc="-50" dirty="0"/>
              <a:t>Economic Development Administration</a:t>
            </a:r>
          </a:p>
          <a:p>
            <a:pPr algn="ctr"/>
            <a:r>
              <a:rPr lang="en-US" sz="2000" b="1" cap="small" dirty="0"/>
              <a:t>University Center</a:t>
            </a:r>
          </a:p>
          <a:p>
            <a:pPr algn="ctr"/>
            <a:r>
              <a:rPr lang="en-US" sz="1000" spc="-50" dirty="0"/>
              <a:t>At the University of Wisconsin-Madison</a:t>
            </a:r>
          </a:p>
          <a:p>
            <a:pPr algn="ctr"/>
            <a:endParaRPr lang="en-US" sz="2000" cap="small" dirty="0"/>
          </a:p>
        </p:txBody>
      </p:sp>
      <p:sp>
        <p:nvSpPr>
          <p:cNvPr id="34" name="Rectangle 33">
            <a:extLst>
              <a:ext uri="{FF2B5EF4-FFF2-40B4-BE49-F238E27FC236}">
                <a16:creationId xmlns:a16="http://schemas.microsoft.com/office/drawing/2014/main" id="{4C050053-358A-47B0-AAA6-E948A2EE9125}"/>
              </a:ext>
            </a:extLst>
          </p:cNvPr>
          <p:cNvSpPr/>
          <p:nvPr/>
        </p:nvSpPr>
        <p:spPr>
          <a:xfrm>
            <a:off x="3721876" y="4059458"/>
            <a:ext cx="4050524" cy="266574"/>
          </a:xfrm>
          <a:prstGeom prst="rect">
            <a:avLst/>
          </a:prstGeom>
          <a:solidFill>
            <a:srgbClr val="CC17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2F6D9734-EC02-4CB3-AAA8-4343B1B25BD3}"/>
              </a:ext>
            </a:extLst>
          </p:cNvPr>
          <p:cNvSpPr/>
          <p:nvPr/>
        </p:nvSpPr>
        <p:spPr>
          <a:xfrm>
            <a:off x="-2" y="4049061"/>
            <a:ext cx="3721878" cy="266574"/>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Box 46">
            <a:extLst>
              <a:ext uri="{FF2B5EF4-FFF2-40B4-BE49-F238E27FC236}">
                <a16:creationId xmlns:a16="http://schemas.microsoft.com/office/drawing/2014/main" id="{14E23DB2-6CE7-46C9-A1E0-AD38B27B26D4}"/>
              </a:ext>
            </a:extLst>
          </p:cNvPr>
          <p:cNvSpPr txBox="1"/>
          <p:nvPr/>
        </p:nvSpPr>
        <p:spPr>
          <a:xfrm>
            <a:off x="2243963" y="7074137"/>
            <a:ext cx="1477913" cy="1885131"/>
          </a:xfrm>
          <a:prstGeom prst="rect">
            <a:avLst/>
          </a:prstGeom>
          <a:noFill/>
        </p:spPr>
        <p:txBody>
          <a:bodyPr wrap="square" rtlCol="0">
            <a:spAutoFit/>
          </a:bodyPr>
          <a:lstStyle/>
          <a:p>
            <a:pPr algn="ctr"/>
            <a:r>
              <a:rPr lang="en-US" sz="1200" dirty="0">
                <a:latin typeface="+mj-lt"/>
              </a:rPr>
              <a:t>Steve Deller, Ph.D.</a:t>
            </a:r>
          </a:p>
          <a:p>
            <a:endParaRPr lang="en-US" sz="950" dirty="0">
              <a:latin typeface="+mj-lt"/>
            </a:endParaRPr>
          </a:p>
          <a:p>
            <a:r>
              <a:rPr lang="en-US" sz="950" dirty="0">
                <a:latin typeface="+mj-lt"/>
              </a:rPr>
              <a:t>Steve focuses on understanding the rural economic with an eye towards policies that can effect changes in the local and regional economies.</a:t>
            </a:r>
          </a:p>
          <a:p>
            <a:endParaRPr lang="en-US" sz="950" dirty="0">
              <a:latin typeface="+mj-lt"/>
            </a:endParaRPr>
          </a:p>
          <a:p>
            <a:endParaRPr lang="en-US" sz="950" dirty="0">
              <a:latin typeface="+mj-lt"/>
            </a:endParaRPr>
          </a:p>
          <a:p>
            <a:endParaRPr lang="en-US" sz="950" dirty="0">
              <a:latin typeface="+mj-lt"/>
            </a:endParaRPr>
          </a:p>
          <a:p>
            <a:pPr algn="ctr"/>
            <a:r>
              <a:rPr lang="en-US" sz="950" dirty="0">
                <a:latin typeface="+mj-lt"/>
              </a:rPr>
              <a:t>SCDeller@wisc.edu</a:t>
            </a:r>
          </a:p>
        </p:txBody>
      </p:sp>
      <p:sp>
        <p:nvSpPr>
          <p:cNvPr id="52" name="Subtitle 2">
            <a:extLst>
              <a:ext uri="{FF2B5EF4-FFF2-40B4-BE49-F238E27FC236}">
                <a16:creationId xmlns:a16="http://schemas.microsoft.com/office/drawing/2014/main" id="{5A749393-A3D4-4BC5-846B-044E03415249}"/>
              </a:ext>
            </a:extLst>
          </p:cNvPr>
          <p:cNvSpPr txBox="1">
            <a:spLocks/>
          </p:cNvSpPr>
          <p:nvPr/>
        </p:nvSpPr>
        <p:spPr>
          <a:xfrm>
            <a:off x="997457" y="9060780"/>
            <a:ext cx="5977890" cy="957860"/>
          </a:xfrm>
          <a:prstGeom prst="rect">
            <a:avLst/>
          </a:prstGeom>
        </p:spPr>
        <p:txBody>
          <a:bodyPr vert="horz" lIns="91440" tIns="45720" rIns="91440" bIns="45720" rtlCol="0">
            <a:normAutofit/>
          </a:bodyPr>
          <a:lstStyle>
            <a:lvl1pPr marL="0" indent="0" algn="ctr" defTabSz="777240" rtl="0" eaLnBrk="1" latinLnBrk="0" hangingPunct="1">
              <a:lnSpc>
                <a:spcPct val="90000"/>
              </a:lnSpc>
              <a:spcBef>
                <a:spcPts val="850"/>
              </a:spcBef>
              <a:buFont typeface="Arial" panose="020B0604020202020204" pitchFamily="34" charset="0"/>
              <a:buNone/>
              <a:defRPr sz="2040" kern="1200">
                <a:solidFill>
                  <a:schemeClr val="tx1"/>
                </a:solidFill>
                <a:latin typeface="+mn-lt"/>
                <a:ea typeface="+mn-ea"/>
                <a:cs typeface="+mn-cs"/>
              </a:defRPr>
            </a:lvl1pPr>
            <a:lvl2pPr marL="388620" indent="0" algn="ctr" defTabSz="777240" rtl="0" eaLnBrk="1" latinLnBrk="0" hangingPunct="1">
              <a:lnSpc>
                <a:spcPct val="90000"/>
              </a:lnSpc>
              <a:spcBef>
                <a:spcPts val="425"/>
              </a:spcBef>
              <a:buFont typeface="Arial" panose="020B0604020202020204" pitchFamily="34" charset="0"/>
              <a:buNone/>
              <a:defRPr sz="1700" kern="1200">
                <a:solidFill>
                  <a:schemeClr val="tx1"/>
                </a:solidFill>
                <a:latin typeface="+mn-lt"/>
                <a:ea typeface="+mn-ea"/>
                <a:cs typeface="+mn-cs"/>
              </a:defRPr>
            </a:lvl2pPr>
            <a:lvl3pPr marL="777240" indent="0" algn="ctr" defTabSz="777240" rtl="0" eaLnBrk="1" latinLnBrk="0" hangingPunct="1">
              <a:lnSpc>
                <a:spcPct val="90000"/>
              </a:lnSpc>
              <a:spcBef>
                <a:spcPts val="425"/>
              </a:spcBef>
              <a:buFont typeface="Arial" panose="020B0604020202020204" pitchFamily="34" charset="0"/>
              <a:buNone/>
              <a:defRPr sz="1530" kern="1200">
                <a:solidFill>
                  <a:schemeClr val="tx1"/>
                </a:solidFill>
                <a:latin typeface="+mn-lt"/>
                <a:ea typeface="+mn-ea"/>
                <a:cs typeface="+mn-cs"/>
              </a:defRPr>
            </a:lvl3pPr>
            <a:lvl4pPr marL="1165860" indent="0" algn="ctr" defTabSz="777240" rtl="0" eaLnBrk="1" latinLnBrk="0" hangingPunct="1">
              <a:lnSpc>
                <a:spcPct val="90000"/>
              </a:lnSpc>
              <a:spcBef>
                <a:spcPts val="425"/>
              </a:spcBef>
              <a:buFont typeface="Arial" panose="020B0604020202020204" pitchFamily="34" charset="0"/>
              <a:buNone/>
              <a:defRPr sz="1360" kern="1200">
                <a:solidFill>
                  <a:schemeClr val="tx1"/>
                </a:solidFill>
                <a:latin typeface="+mn-lt"/>
                <a:ea typeface="+mn-ea"/>
                <a:cs typeface="+mn-cs"/>
              </a:defRPr>
            </a:lvl4pPr>
            <a:lvl5pPr marL="1554480" indent="0" algn="ctr" defTabSz="777240" rtl="0" eaLnBrk="1" latinLnBrk="0" hangingPunct="1">
              <a:lnSpc>
                <a:spcPct val="90000"/>
              </a:lnSpc>
              <a:spcBef>
                <a:spcPts val="425"/>
              </a:spcBef>
              <a:buFont typeface="Arial" panose="020B0604020202020204" pitchFamily="34" charset="0"/>
              <a:buNone/>
              <a:defRPr sz="1360" kern="1200">
                <a:solidFill>
                  <a:schemeClr val="tx1"/>
                </a:solidFill>
                <a:latin typeface="+mn-lt"/>
                <a:ea typeface="+mn-ea"/>
                <a:cs typeface="+mn-cs"/>
              </a:defRPr>
            </a:lvl5pPr>
            <a:lvl6pPr marL="1943100" indent="0" algn="ctr" defTabSz="777240" rtl="0" eaLnBrk="1" latinLnBrk="0" hangingPunct="1">
              <a:lnSpc>
                <a:spcPct val="90000"/>
              </a:lnSpc>
              <a:spcBef>
                <a:spcPts val="425"/>
              </a:spcBef>
              <a:buFont typeface="Arial" panose="020B0604020202020204" pitchFamily="34" charset="0"/>
              <a:buNone/>
              <a:defRPr sz="1360" kern="1200">
                <a:solidFill>
                  <a:schemeClr val="tx1"/>
                </a:solidFill>
                <a:latin typeface="+mn-lt"/>
                <a:ea typeface="+mn-ea"/>
                <a:cs typeface="+mn-cs"/>
              </a:defRPr>
            </a:lvl6pPr>
            <a:lvl7pPr marL="2331720" indent="0" algn="ctr" defTabSz="777240" rtl="0" eaLnBrk="1" latinLnBrk="0" hangingPunct="1">
              <a:lnSpc>
                <a:spcPct val="90000"/>
              </a:lnSpc>
              <a:spcBef>
                <a:spcPts val="425"/>
              </a:spcBef>
              <a:buFont typeface="Arial" panose="020B0604020202020204" pitchFamily="34" charset="0"/>
              <a:buNone/>
              <a:defRPr sz="1360" kern="1200">
                <a:solidFill>
                  <a:schemeClr val="tx1"/>
                </a:solidFill>
                <a:latin typeface="+mn-lt"/>
                <a:ea typeface="+mn-ea"/>
                <a:cs typeface="+mn-cs"/>
              </a:defRPr>
            </a:lvl7pPr>
            <a:lvl8pPr marL="2720340" indent="0" algn="ctr" defTabSz="777240" rtl="0" eaLnBrk="1" latinLnBrk="0" hangingPunct="1">
              <a:lnSpc>
                <a:spcPct val="90000"/>
              </a:lnSpc>
              <a:spcBef>
                <a:spcPts val="425"/>
              </a:spcBef>
              <a:buFont typeface="Arial" panose="020B0604020202020204" pitchFamily="34" charset="0"/>
              <a:buNone/>
              <a:defRPr sz="1360" kern="1200">
                <a:solidFill>
                  <a:schemeClr val="tx1"/>
                </a:solidFill>
                <a:latin typeface="+mn-lt"/>
                <a:ea typeface="+mn-ea"/>
                <a:cs typeface="+mn-cs"/>
              </a:defRPr>
            </a:lvl8pPr>
            <a:lvl9pPr marL="3108960" indent="0" algn="ctr" defTabSz="777240" rtl="0" eaLnBrk="1" latinLnBrk="0" hangingPunct="1">
              <a:lnSpc>
                <a:spcPct val="90000"/>
              </a:lnSpc>
              <a:spcBef>
                <a:spcPts val="425"/>
              </a:spcBef>
              <a:buFont typeface="Arial" panose="020B0604020202020204" pitchFamily="34" charset="0"/>
              <a:buNone/>
              <a:defRPr sz="1360" kern="1200">
                <a:solidFill>
                  <a:schemeClr val="tx1"/>
                </a:solidFill>
                <a:latin typeface="+mn-lt"/>
                <a:ea typeface="+mn-ea"/>
                <a:cs typeface="+mn-cs"/>
              </a:defRPr>
            </a:lvl9pPr>
          </a:lstStyle>
          <a:p>
            <a:pPr>
              <a:lnSpc>
                <a:spcPct val="100000"/>
              </a:lnSpc>
              <a:spcBef>
                <a:spcPts val="0"/>
              </a:spcBef>
            </a:pPr>
            <a:r>
              <a:rPr lang="en-US" sz="1100" dirty="0">
                <a:latin typeface="+mj-lt"/>
              </a:rPr>
              <a:t>Located at The Pyle Center</a:t>
            </a:r>
          </a:p>
          <a:p>
            <a:pPr>
              <a:lnSpc>
                <a:spcPct val="100000"/>
              </a:lnSpc>
              <a:spcBef>
                <a:spcPts val="0"/>
              </a:spcBef>
            </a:pPr>
            <a:r>
              <a:rPr lang="en-US" sz="1100" dirty="0">
                <a:latin typeface="+mj-lt"/>
              </a:rPr>
              <a:t>702 Langdon Street ● Madison WI 53703 ● (608) 265-8136 </a:t>
            </a:r>
          </a:p>
          <a:p>
            <a:pPr>
              <a:lnSpc>
                <a:spcPct val="100000"/>
              </a:lnSpc>
              <a:spcBef>
                <a:spcPts val="0"/>
              </a:spcBef>
            </a:pPr>
            <a:r>
              <a:rPr lang="en-US" sz="1100" dirty="0">
                <a:latin typeface="+mj-lt"/>
              </a:rPr>
              <a:t>https://cced.ces.uwex.edu/eda-university-center/</a:t>
            </a:r>
          </a:p>
        </p:txBody>
      </p:sp>
      <p:sp>
        <p:nvSpPr>
          <p:cNvPr id="56" name="TextBox 55">
            <a:extLst>
              <a:ext uri="{FF2B5EF4-FFF2-40B4-BE49-F238E27FC236}">
                <a16:creationId xmlns:a16="http://schemas.microsoft.com/office/drawing/2014/main" id="{1AE09F7F-B579-447D-9BA3-BF42241C8264}"/>
              </a:ext>
            </a:extLst>
          </p:cNvPr>
          <p:cNvSpPr txBox="1"/>
          <p:nvPr/>
        </p:nvSpPr>
        <p:spPr>
          <a:xfrm>
            <a:off x="3907688" y="7074137"/>
            <a:ext cx="1477913" cy="1885131"/>
          </a:xfrm>
          <a:prstGeom prst="rect">
            <a:avLst/>
          </a:prstGeom>
          <a:noFill/>
        </p:spPr>
        <p:txBody>
          <a:bodyPr wrap="square" rtlCol="0">
            <a:spAutoFit/>
          </a:bodyPr>
          <a:lstStyle/>
          <a:p>
            <a:pPr algn="ctr"/>
            <a:r>
              <a:rPr lang="en-US" sz="1200" dirty="0">
                <a:latin typeface="+mj-lt"/>
              </a:rPr>
              <a:t>Tessa Conroy, Ph.D.</a:t>
            </a:r>
          </a:p>
          <a:p>
            <a:endParaRPr lang="en-US" sz="950" dirty="0">
              <a:latin typeface="+mj-lt"/>
            </a:endParaRPr>
          </a:p>
          <a:p>
            <a:r>
              <a:rPr lang="en-US" sz="950" dirty="0">
                <a:latin typeface="+mj-lt"/>
              </a:rPr>
              <a:t>Tessa specializes in economic growth through entrepreneurship. Her research identifies the drivers of entrepreneurial regions, particularly the factors relevant to under-represented groups.</a:t>
            </a:r>
          </a:p>
          <a:p>
            <a:endParaRPr lang="en-US" sz="950" dirty="0">
              <a:latin typeface="+mj-lt"/>
            </a:endParaRPr>
          </a:p>
          <a:p>
            <a:pPr algn="ctr"/>
            <a:r>
              <a:rPr lang="en-US" sz="950" dirty="0">
                <a:latin typeface="+mj-lt"/>
              </a:rPr>
              <a:t>tessa.conroy@wisc.edu</a:t>
            </a:r>
          </a:p>
        </p:txBody>
      </p:sp>
      <p:sp>
        <p:nvSpPr>
          <p:cNvPr id="57" name="TextBox 56">
            <a:extLst>
              <a:ext uri="{FF2B5EF4-FFF2-40B4-BE49-F238E27FC236}">
                <a16:creationId xmlns:a16="http://schemas.microsoft.com/office/drawing/2014/main" id="{2A205A86-48BB-45D6-A112-A7E2F1268705}"/>
              </a:ext>
            </a:extLst>
          </p:cNvPr>
          <p:cNvSpPr txBox="1"/>
          <p:nvPr/>
        </p:nvSpPr>
        <p:spPr>
          <a:xfrm>
            <a:off x="5471527" y="7085623"/>
            <a:ext cx="1477913" cy="1885131"/>
          </a:xfrm>
          <a:prstGeom prst="rect">
            <a:avLst/>
          </a:prstGeom>
          <a:noFill/>
        </p:spPr>
        <p:txBody>
          <a:bodyPr wrap="square" rtlCol="0">
            <a:spAutoFit/>
          </a:bodyPr>
          <a:lstStyle/>
          <a:p>
            <a:pPr algn="ctr"/>
            <a:r>
              <a:rPr lang="en-US" sz="1200" dirty="0">
                <a:latin typeface="+mj-lt"/>
              </a:rPr>
              <a:t>Matt Kures, M.S.</a:t>
            </a:r>
          </a:p>
          <a:p>
            <a:endParaRPr lang="en-US" sz="950" dirty="0">
              <a:latin typeface="+mj-lt"/>
            </a:endParaRPr>
          </a:p>
          <a:p>
            <a:r>
              <a:rPr lang="en-US" sz="950" dirty="0">
                <a:latin typeface="+mj-lt"/>
              </a:rPr>
              <a:t>Matt focuses on regional economic analysis, labor force research, and industry sector competitiveness, including  labor mobility, and regional commuting patterns.</a:t>
            </a:r>
          </a:p>
          <a:p>
            <a:endParaRPr lang="en-US" sz="950" dirty="0">
              <a:latin typeface="+mj-lt"/>
            </a:endParaRPr>
          </a:p>
          <a:p>
            <a:pPr algn="ctr"/>
            <a:r>
              <a:rPr lang="en-US" sz="950" dirty="0">
                <a:latin typeface="+mj-lt"/>
              </a:rPr>
              <a:t>matthew.kures@wisc.edu</a:t>
            </a:r>
          </a:p>
        </p:txBody>
      </p:sp>
      <p:sp>
        <p:nvSpPr>
          <p:cNvPr id="58" name="TextBox 57">
            <a:extLst>
              <a:ext uri="{FF2B5EF4-FFF2-40B4-BE49-F238E27FC236}">
                <a16:creationId xmlns:a16="http://schemas.microsoft.com/office/drawing/2014/main" id="{4CF660AF-9E32-443C-B3EB-08CE25BE1F1F}"/>
              </a:ext>
            </a:extLst>
          </p:cNvPr>
          <p:cNvSpPr txBox="1"/>
          <p:nvPr/>
        </p:nvSpPr>
        <p:spPr>
          <a:xfrm>
            <a:off x="580238" y="7074137"/>
            <a:ext cx="1477913" cy="1885131"/>
          </a:xfrm>
          <a:prstGeom prst="rect">
            <a:avLst/>
          </a:prstGeom>
          <a:noFill/>
        </p:spPr>
        <p:txBody>
          <a:bodyPr wrap="square" rtlCol="0">
            <a:spAutoFit/>
          </a:bodyPr>
          <a:lstStyle/>
          <a:p>
            <a:pPr algn="ctr"/>
            <a:r>
              <a:rPr lang="en-US" sz="1200" dirty="0">
                <a:latin typeface="+mj-lt"/>
              </a:rPr>
              <a:t>Kristin Runge, Ph.D.</a:t>
            </a:r>
          </a:p>
          <a:p>
            <a:endParaRPr lang="en-US" sz="950" dirty="0">
              <a:latin typeface="+mj-lt"/>
            </a:endParaRPr>
          </a:p>
          <a:p>
            <a:r>
              <a:rPr lang="en-US" sz="950" dirty="0">
                <a:latin typeface="+mj-lt"/>
              </a:rPr>
              <a:t>Kristin specializes in strategic communication research, social media marketing, and public opinion at the intersection of the economy and the environment.</a:t>
            </a:r>
          </a:p>
          <a:p>
            <a:endParaRPr lang="en-US" sz="950" dirty="0">
              <a:latin typeface="+mj-lt"/>
            </a:endParaRPr>
          </a:p>
          <a:p>
            <a:endParaRPr lang="en-US" sz="950" dirty="0">
              <a:latin typeface="+mj-lt"/>
            </a:endParaRPr>
          </a:p>
          <a:p>
            <a:pPr algn="ctr"/>
            <a:r>
              <a:rPr lang="en-US" sz="950" dirty="0">
                <a:latin typeface="+mj-lt"/>
              </a:rPr>
              <a:t>kristin.runge@wisc.edu</a:t>
            </a:r>
          </a:p>
        </p:txBody>
      </p:sp>
      <p:sp>
        <p:nvSpPr>
          <p:cNvPr id="59" name="Rectangle 58">
            <a:extLst>
              <a:ext uri="{FF2B5EF4-FFF2-40B4-BE49-F238E27FC236}">
                <a16:creationId xmlns:a16="http://schemas.microsoft.com/office/drawing/2014/main" id="{C020689A-2C2D-44A9-BD3A-C1F9FDF69089}"/>
              </a:ext>
            </a:extLst>
          </p:cNvPr>
          <p:cNvSpPr/>
          <p:nvPr/>
        </p:nvSpPr>
        <p:spPr>
          <a:xfrm>
            <a:off x="0" y="9752066"/>
            <a:ext cx="7772400" cy="266574"/>
          </a:xfrm>
          <a:prstGeom prst="rect">
            <a:avLst/>
          </a:prstGeom>
          <a:solidFill>
            <a:srgbClr val="CC17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5279696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1414</TotalTime>
  <Words>749</Words>
  <Application>Microsoft Office PowerPoint</Application>
  <PresentationFormat>Custom</PresentationFormat>
  <Paragraphs>114</Paragraphs>
  <Slides>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Calibri</vt:lpstr>
      <vt:lpstr>Calibri Light</vt:lpstr>
      <vt:lpstr>Office Theme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Kristin Runge</dc:creator>
  <cp:lastModifiedBy>Kristin Runge</cp:lastModifiedBy>
  <cp:revision>85</cp:revision>
  <dcterms:created xsi:type="dcterms:W3CDTF">2019-09-19T18:09:34Z</dcterms:created>
  <dcterms:modified xsi:type="dcterms:W3CDTF">2020-03-31T19:29:17Z</dcterms:modified>
</cp:coreProperties>
</file>